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 Mono"/>
      <p:regular r:id="rId16"/>
      <p:bold r:id="rId17"/>
      <p:italic r:id="rId18"/>
      <p:boldItalic r:id="rId19"/>
    </p:embeddedFont>
    <p:embeddedFont>
      <p:font typeface="Nunito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ans-regular.fntdata"/><Relationship Id="rId11" Type="http://schemas.openxmlformats.org/officeDocument/2006/relationships/slide" Target="slides/slide7.xml"/><Relationship Id="rId22" Type="http://schemas.openxmlformats.org/officeDocument/2006/relationships/font" Target="fonts/NunitoSans-italic.fntdata"/><Relationship Id="rId10" Type="http://schemas.openxmlformats.org/officeDocument/2006/relationships/slide" Target="slides/slide6.xml"/><Relationship Id="rId21" Type="http://schemas.openxmlformats.org/officeDocument/2006/relationships/font" Target="fonts/Nunito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Nunito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Mono-bold.fntdata"/><Relationship Id="rId16" Type="http://schemas.openxmlformats.org/officeDocument/2006/relationships/font" Target="fonts/RobotoMono-regular.fntdata"/><Relationship Id="rId5" Type="http://schemas.openxmlformats.org/officeDocument/2006/relationships/slide" Target="slides/slide1.xml"/><Relationship Id="rId19" Type="http://schemas.openxmlformats.org/officeDocument/2006/relationships/font" Target="fonts/RobotoMono-boldItalic.fntdata"/><Relationship Id="rId6" Type="http://schemas.openxmlformats.org/officeDocument/2006/relationships/slide" Target="slides/slide2.xml"/><Relationship Id="rId18" Type="http://schemas.openxmlformats.org/officeDocument/2006/relationships/font" Target="fonts/RobotoMon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56781fa9e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56781fa9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a10868637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a1086863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a10868637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a1086863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a10868637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a1086863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a10868637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a1086863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a10868637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a1086863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a10868637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a1086863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a10868637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a1086863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a10868637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a1086863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a10868637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a1086863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a10868637_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a1086863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Information">
  <p:cSld name="TITLE_AND_BODY_2_1_1">
    <p:bg>
      <p:bgPr>
        <a:solidFill>
          <a:srgbClr val="6093C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86" name="Google Shape;8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3">
            <a:alphaModFix/>
          </a:blip>
          <a:srcRect b="5413" l="0" r="0" t="5404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with intro text">
  <p:cSld name="TITLE_AND_BODY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6" name="Google Shape;9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2"/>
          <p:cNvSpPr txBox="1"/>
          <p:nvPr>
            <p:ph idx="2" type="body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 with intro text">
  <p:cSld name="TITLE_AND_BODY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3"/>
          <p:cNvSpPr txBox="1"/>
          <p:nvPr>
            <p:ph idx="2" type="body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05" name="Google Shape;105;p13"/>
          <p:cNvSpPr txBox="1"/>
          <p:nvPr>
            <p:ph idx="3" type="body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left">
  <p:cSld name="TITLE_AND_BODY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half">
  <p:cSld name="TITLE_AND_BODY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23" name="Google Shape;123;p16"/>
          <p:cNvSpPr txBox="1"/>
          <p:nvPr>
            <p:ph idx="2" type="body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0" name="Google Shape;130;p17"/>
          <p:cNvSpPr txBox="1"/>
          <p:nvPr>
            <p:ph idx="2" type="body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1" name="Google Shape;131;p17"/>
          <p:cNvSpPr txBox="1"/>
          <p:nvPr>
            <p:ph idx="3" type="body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TITLE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0335" y="0"/>
            <a:ext cx="46036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ITLE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AutoNum type="arabicPeriod"/>
              <a:defRPr sz="18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5400000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i="1" sz="2400"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5" name="Google Shape;35;p6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">
  <p:cSld name="TITLE_AND_BODY_3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" name="Google Shape;49;p8"/>
          <p:cNvGrpSpPr/>
          <p:nvPr/>
        </p:nvGrpSpPr>
        <p:grpSpPr>
          <a:xfrm>
            <a:off x="234447" y="4229998"/>
            <a:ext cx="304009" cy="326513"/>
            <a:chOff x="616425" y="2329600"/>
            <a:chExt cx="361700" cy="388475"/>
          </a:xfrm>
        </p:grpSpPr>
        <p:sp>
          <p:nvSpPr>
            <p:cNvPr id="50" name="Google Shape;50;p8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8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Think">
  <p:cSld name="TITLE_AND_BODY_2">
    <p:bg>
      <p:bgPr>
        <a:solidFill>
          <a:srgbClr val="6093C5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 rotWithShape="1">
          <a:blip r:embed="rId2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234450" y="1051100"/>
            <a:ext cx="20463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Think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269575" y="1700200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Pair">
  <p:cSld name="TITLE_AND_BODY_2_1">
    <p:bg>
      <p:bgPr>
        <a:solidFill>
          <a:srgbClr val="6093C5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74" name="Google Shape;7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234450" y="1051100"/>
            <a:ext cx="2046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Pair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0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1349061" y="1162316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3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10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olab.research.google.com/drive/1We-LMiSeucESsiB1tmvL9nZrntyWsri-#scrollTo=aroednTf7HZD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lab.research.google.com/drive/1We-LMiSeucESsiB1tmvL9nZrntyWsri-#scrollTo=deSuKrSw7FHO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ctrTitle"/>
          </p:nvPr>
        </p:nvSpPr>
        <p:spPr>
          <a:xfrm>
            <a:off x="468925" y="2387250"/>
            <a:ext cx="37284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CSE 163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Geospatial Data / Geopandas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Hunter Schafer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148" y="2550955"/>
            <a:ext cx="329975" cy="32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125" y="2550956"/>
            <a:ext cx="329975" cy="329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zip</a:t>
            </a:r>
            <a:endParaRPr/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3090625" y="575500"/>
            <a:ext cx="55962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z</a:t>
            </a:r>
            <a:r>
              <a:rPr b="1" lang="en"/>
              <a:t>ip </a:t>
            </a:r>
            <a:r>
              <a:rPr lang="en"/>
              <a:t>is a helpful built-in function to help you combine lists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000" y="1049875"/>
            <a:ext cx="2642825" cy="24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/>
        </p:nvSpPr>
        <p:spPr>
          <a:xfrm>
            <a:off x="3090625" y="1049875"/>
            <a:ext cx="2442000" cy="1198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x = [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y = [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zip(x, y)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6" name="Google Shape;226;p29"/>
          <p:cNvSpPr txBox="1"/>
          <p:nvPr>
            <p:ph idx="1" type="body"/>
          </p:nvPr>
        </p:nvSpPr>
        <p:spPr>
          <a:xfrm>
            <a:off x="3090625" y="3513300"/>
            <a:ext cx="5596200" cy="11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Note: zip does not return a list! It returns a </a:t>
            </a:r>
            <a:r>
              <a:rPr b="1" lang="en"/>
              <a:t>generator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only access the values by iterating over them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only be used once! Iterating “consumes” the series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Matplotlib</a:t>
            </a:r>
            <a:endParaRPr/>
          </a:p>
        </p:txBody>
      </p:sp>
      <p:sp>
        <p:nvSpPr>
          <p:cNvPr id="232" name="Google Shape;232;p3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Before, we were using a lot of matplotlib stuff blindly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Default plots gets plotted on a global </a:t>
            </a:r>
            <a:r>
              <a:rPr b="1" lang="en"/>
              <a:t>figure </a:t>
            </a:r>
            <a:r>
              <a:rPr lang="en"/>
              <a:t>(think canvas)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Every time you make a new plot, it will be painted on the same figure, but on a different set of </a:t>
            </a:r>
            <a:r>
              <a:rPr b="1" lang="en"/>
              <a:t>axes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have to do extra work to get more information on the same plot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0"/>
          <p:cNvSpPr txBox="1"/>
          <p:nvPr/>
        </p:nvSpPr>
        <p:spPr>
          <a:xfrm>
            <a:off x="3090625" y="2400675"/>
            <a:ext cx="5596200" cy="127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fig, ax = plt.subplots(1)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&lt;plot1&gt;(ax=ax)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&lt;plot2&gt;(ax=ax)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fig.show()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Data</a:t>
            </a:r>
            <a:endParaRPr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0" l="1342" r="1342" t="0"/>
          <a:stretch/>
        </p:blipFill>
        <p:spPr>
          <a:xfrm>
            <a:off x="3166800" y="970650"/>
            <a:ext cx="5520024" cy="319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Data</a:t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lot of data exists in the “real world”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It’s not just a data point, but it’s related to a place or group of people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Geospatial data lets you process your data not only by their values, but also by its location in the world</a:t>
            </a:r>
            <a:endParaRPr/>
          </a:p>
        </p:txBody>
      </p:sp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Geopandas</a:t>
            </a:r>
            <a:endParaRPr/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Exactly like pandas, but with some extra features for geo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Types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GeoDataFrame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GeoSeries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Many types of files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Shapefile (.shp and friends)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GeoJSON (.json/.geojson)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GeoPackage (.gpkg)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more!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3090625" y="1770475"/>
            <a:ext cx="55962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 = geopandas.read_file(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'data_file.shp'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Geopandas</a:t>
            </a:r>
            <a:endParaRPr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 a file containing information about countries in the world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population, GDP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Make plots to show geospatial relation of GDP or population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filter just like a regular DataFrame!</a:t>
            </a:r>
            <a:endParaRPr/>
          </a:p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4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FEFEF"/>
                </a:solidFill>
                <a:hlinkClick r:id="rId3"/>
              </a:rPr>
              <a:t>Colab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Geometry</a:t>
            </a:r>
            <a:endParaRPr/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One very common notion in geospatial data is a </a:t>
            </a:r>
            <a:r>
              <a:rPr b="1" lang="en"/>
              <a:t>geometry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what actually defines the shape of the countries in the last example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Types of geometry: </a:t>
            </a:r>
            <a:br>
              <a:rPr lang="en"/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shapely.geometry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700" y="1472050"/>
            <a:ext cx="3168125" cy="32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sz="2200"/>
              <a:t>Brain Break</a:t>
            </a:r>
            <a:endParaRPr sz="2200"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3" name="Google Shape;193;p26"/>
          <p:cNvGrpSpPr/>
          <p:nvPr/>
        </p:nvGrpSpPr>
        <p:grpSpPr>
          <a:xfrm>
            <a:off x="234451" y="613658"/>
            <a:ext cx="372594" cy="360301"/>
            <a:chOff x="1247825" y="5001950"/>
            <a:chExt cx="443300" cy="428675"/>
          </a:xfrm>
        </p:grpSpPr>
        <p:sp>
          <p:nvSpPr>
            <p:cNvPr id="194" name="Google Shape;194;p26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25" y="992063"/>
            <a:ext cx="5596200" cy="3147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Hurricane Florence</a:t>
            </a:r>
            <a:endParaRPr/>
          </a:p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Here’s the trick: This information comes from 2 different datasets!</a:t>
            </a:r>
            <a:endParaRPr/>
          </a:p>
        </p:txBody>
      </p:sp>
      <p:sp>
        <p:nvSpPr>
          <p:cNvPr id="207" name="Google Shape;20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25" y="648958"/>
            <a:ext cx="5596200" cy="3460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Florence Example</a:t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Parse data into multiple DataFrames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Plot each dataset over each other</a:t>
            </a:r>
            <a:endParaRPr/>
          </a:p>
        </p:txBody>
      </p:sp>
      <p:sp>
        <p:nvSpPr>
          <p:cNvPr id="215" name="Google Shape;21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8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FEFEF"/>
                </a:solidFill>
                <a:hlinkClick r:id="rId3"/>
              </a:rPr>
              <a:t>Colab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